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aleway"/>
      <p:regular r:id="rId37"/>
      <p:bold r:id="rId38"/>
      <p:italic r:id="rId39"/>
      <p:boldItalic r:id="rId40"/>
    </p:embeddedFont>
    <p:embeddedFont>
      <p:font typeface="Roboto"/>
      <p:regular r:id="rId41"/>
      <p:bold r:id="rId42"/>
      <p:italic r:id="rId43"/>
      <p:boldItalic r:id="rId44"/>
    </p:embeddedFont>
    <p:embeddedFont>
      <p:font typeface="La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20" Type="http://schemas.openxmlformats.org/officeDocument/2006/relationships/slide" Target="slides/slide15.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7.xml"/><Relationship Id="rId44" Type="http://schemas.openxmlformats.org/officeDocument/2006/relationships/font" Target="fonts/Roboto-boldItalic.fntdata"/><Relationship Id="rId21" Type="http://schemas.openxmlformats.org/officeDocument/2006/relationships/slide" Target="slides/slide16.xml"/><Relationship Id="rId43" Type="http://schemas.openxmlformats.org/officeDocument/2006/relationships/font" Target="fonts/Roboto-italic.fntdata"/><Relationship Id="rId24" Type="http://schemas.openxmlformats.org/officeDocument/2006/relationships/slide" Target="slides/slide19.xml"/><Relationship Id="rId46" Type="http://schemas.openxmlformats.org/officeDocument/2006/relationships/font" Target="fonts/Lato-bold.fntdata"/><Relationship Id="rId23" Type="http://schemas.openxmlformats.org/officeDocument/2006/relationships/slide" Target="slides/slide18.xml"/><Relationship Id="rId45"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Lato-boldItalic.fntdata"/><Relationship Id="rId25" Type="http://schemas.openxmlformats.org/officeDocument/2006/relationships/slide" Target="slides/slide20.xml"/><Relationship Id="rId47" Type="http://schemas.openxmlformats.org/officeDocument/2006/relationships/font" Target="fonts/Lato-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italic.fntdata"/><Relationship Id="rId16" Type="http://schemas.openxmlformats.org/officeDocument/2006/relationships/slide" Target="slides/slide11.xml"/><Relationship Id="rId38" Type="http://schemas.openxmlformats.org/officeDocument/2006/relationships/font" Target="fonts/Raleway-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581f5482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0581f5482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581f5482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581f5482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0581f5482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0581f5482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0581f5482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0581f5482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0581f5482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0581f5482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0581f5482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0581f5482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0581f5482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0581f5482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0581f5482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0581f5482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581f5482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0581f5482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581f5482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581f5482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0581f5482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0581f5482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581f5482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581f5482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581f5482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581f5482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0581f5482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0581f5482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581f5482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581f5482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581f5482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581f5482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0581f5482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0581f5482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0581f54823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0581f54823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0581f54823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0581f5482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0581f5482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0581f5482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0581f54823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0581f5482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0581f5482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0581f5482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0581f5482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0581f5482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0581f5482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0581f5482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0581f5482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0581f5482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581f5482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581f5482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0594c98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0594c98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0581f5482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0581f5482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581f5482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0581f5482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0581f5482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0581f5482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crowdstrike.com/cybersecurity-101/malwar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 Security</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b="1" sz="2400"/>
          </a:p>
        </p:txBody>
      </p:sp>
      <p:sp>
        <p:nvSpPr>
          <p:cNvPr id="74" name="Google Shape;74;p13"/>
          <p:cNvSpPr txBox="1"/>
          <p:nvPr/>
        </p:nvSpPr>
        <p:spPr>
          <a:xfrm>
            <a:off x="4461775" y="1822675"/>
            <a:ext cx="3684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FFFFFF"/>
                </a:solidFill>
                <a:latin typeface="Lato"/>
                <a:ea typeface="Lato"/>
                <a:cs typeface="Lato"/>
                <a:sym typeface="Lato"/>
              </a:rPr>
              <a:t>Malware</a:t>
            </a:r>
            <a:endParaRPr b="1" sz="1900">
              <a:solidFill>
                <a:srgbClr val="FFFFFF"/>
              </a:solidFill>
              <a:latin typeface="Lato"/>
              <a:ea typeface="Lato"/>
              <a:cs typeface="Lato"/>
              <a:sym typeface="Lato"/>
            </a:endParaRPr>
          </a:p>
          <a:p>
            <a:pPr indent="0" lvl="0" marL="0" rtl="0" algn="l">
              <a:spcBef>
                <a:spcPts val="0"/>
              </a:spcBef>
              <a:spcAft>
                <a:spcPts val="0"/>
              </a:spcAft>
              <a:buNone/>
            </a:pPr>
            <a:r>
              <a:rPr b="1" lang="en" sz="1900">
                <a:solidFill>
                  <a:srgbClr val="FFFFFF"/>
                </a:solidFill>
                <a:latin typeface="Lato"/>
                <a:ea typeface="Lato"/>
                <a:cs typeface="Lato"/>
                <a:sym typeface="Lato"/>
              </a:rPr>
              <a:t>Social Engineering</a:t>
            </a:r>
            <a:endParaRPr b="1" sz="1900">
              <a:solidFill>
                <a:srgbClr val="FFFFFF"/>
              </a:solidFill>
              <a:latin typeface="Lato"/>
              <a:ea typeface="Lato"/>
              <a:cs typeface="Lato"/>
              <a:sym typeface="Lato"/>
            </a:endParaRPr>
          </a:p>
          <a:p>
            <a:pPr indent="0" lvl="0" marL="0" rtl="0" algn="l">
              <a:spcBef>
                <a:spcPts val="0"/>
              </a:spcBef>
              <a:spcAft>
                <a:spcPts val="0"/>
              </a:spcAft>
              <a:buNone/>
            </a:pPr>
            <a:r>
              <a:rPr b="1" lang="en" sz="1900">
                <a:solidFill>
                  <a:srgbClr val="FFFFFF"/>
                </a:solidFill>
                <a:latin typeface="Lato"/>
                <a:ea typeface="Lato"/>
                <a:cs typeface="Lato"/>
                <a:sym typeface="Lato"/>
              </a:rPr>
              <a:t>Threats</a:t>
            </a:r>
            <a:endParaRPr b="1" sz="19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30" name="Shape 130"/>
        <p:cNvGrpSpPr/>
        <p:nvPr/>
      </p:nvGrpSpPr>
      <p:grpSpPr>
        <a:xfrm>
          <a:off x="0" y="0"/>
          <a:ext cx="0" cy="0"/>
          <a:chOff x="0" y="0"/>
          <a:chExt cx="0" cy="0"/>
        </a:xfrm>
      </p:grpSpPr>
      <p:sp>
        <p:nvSpPr>
          <p:cNvPr id="131" name="Google Shape;131;p2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Boot sector virus</a:t>
            </a:r>
            <a:endParaRPr/>
          </a:p>
        </p:txBody>
      </p:sp>
      <p:sp>
        <p:nvSpPr>
          <p:cNvPr id="132" name="Google Shape;132;p2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latin typeface="Arial"/>
                <a:ea typeface="Arial"/>
                <a:cs typeface="Arial"/>
                <a:sym typeface="Arial"/>
              </a:rPr>
              <a:t>A boot sector virus is a type of malware that infects a system’s boot partition or the Master Boot Record (MBR) of a hard disk. </a:t>
            </a:r>
            <a:endParaRPr b="1"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6" name="Shape 136"/>
        <p:cNvGrpSpPr/>
        <p:nvPr/>
      </p:nvGrpSpPr>
      <p:grpSpPr>
        <a:xfrm>
          <a:off x="0" y="0"/>
          <a:ext cx="0" cy="0"/>
          <a:chOff x="0" y="0"/>
          <a:chExt cx="0" cy="0"/>
        </a:xfrm>
      </p:grpSpPr>
      <p:sp>
        <p:nvSpPr>
          <p:cNvPr id="137" name="Google Shape;137;p2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Cryptominers</a:t>
            </a:r>
            <a:endParaRPr/>
          </a:p>
        </p:txBody>
      </p:sp>
      <p:sp>
        <p:nvSpPr>
          <p:cNvPr id="138" name="Google Shape;138;p2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latin typeface="Roboto"/>
                <a:ea typeface="Roboto"/>
                <a:cs typeface="Roboto"/>
                <a:sym typeface="Roboto"/>
              </a:rPr>
              <a:t>Cryptomining malware, or 'cryptojacking,' is </a:t>
            </a:r>
            <a:r>
              <a:rPr b="1" lang="en" sz="1400">
                <a:solidFill>
                  <a:srgbClr val="FFFFFF"/>
                </a:solidFill>
                <a:latin typeface="Roboto"/>
                <a:ea typeface="Roboto"/>
                <a:cs typeface="Roboto"/>
                <a:sym typeface="Roboto"/>
              </a:rPr>
              <a:t>a malware attack that co-opts the target's computing resources in order to mine cryptocurrencies like bitcoin</a:t>
            </a:r>
            <a:r>
              <a:rPr lang="en" sz="1400">
                <a:solidFill>
                  <a:srgbClr val="FFFFFF"/>
                </a:solidFill>
                <a:latin typeface="Roboto"/>
                <a:ea typeface="Roboto"/>
                <a:cs typeface="Roboto"/>
                <a:sym typeface="Roboto"/>
              </a:rPr>
              <a:t>. </a:t>
            </a:r>
            <a:endParaRPr sz="1400">
              <a:solidFill>
                <a:srgbClr val="FFFFFF"/>
              </a:solidFill>
              <a:latin typeface="Roboto"/>
              <a:ea typeface="Roboto"/>
              <a:cs typeface="Roboto"/>
              <a:sym typeface="Roboto"/>
            </a:endParaRPr>
          </a:p>
          <a:p>
            <a:pPr indent="0" lvl="0" marL="0" rtl="0" algn="l">
              <a:spcBef>
                <a:spcPts val="1600"/>
              </a:spcBef>
              <a:spcAft>
                <a:spcPts val="1600"/>
              </a:spcAft>
              <a:buNone/>
            </a:pPr>
            <a:r>
              <a:rPr lang="en" sz="1400">
                <a:solidFill>
                  <a:srgbClr val="FFFFFF"/>
                </a:solidFill>
                <a:latin typeface="Roboto"/>
                <a:ea typeface="Roboto"/>
                <a:cs typeface="Roboto"/>
                <a:sym typeface="Roboto"/>
              </a:rPr>
              <a:t>This malware uses a systems CPU and sometimes GPU to perform complex mathematical calculations that result in long alphanumeric strings called hashes.</a:t>
            </a:r>
            <a:endParaRPr sz="2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142" name="Shape 142"/>
        <p:cNvGrpSpPr/>
        <p:nvPr/>
      </p:nvGrpSpPr>
      <p:grpSpPr>
        <a:xfrm>
          <a:off x="0" y="0"/>
          <a:ext cx="0" cy="0"/>
          <a:chOff x="0" y="0"/>
          <a:chExt cx="0" cy="0"/>
        </a:xfrm>
      </p:grpSpPr>
      <p:sp>
        <p:nvSpPr>
          <p:cNvPr id="143" name="Google Shape;143;p2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Preventing Malware</a:t>
            </a:r>
            <a:endParaRPr/>
          </a:p>
        </p:txBody>
      </p:sp>
      <p:sp>
        <p:nvSpPr>
          <p:cNvPr id="144" name="Google Shape;144;p24"/>
          <p:cNvSpPr txBox="1"/>
          <p:nvPr>
            <p:ph idx="1" type="body"/>
          </p:nvPr>
        </p:nvSpPr>
        <p:spPr>
          <a:xfrm>
            <a:off x="328206" y="1483525"/>
            <a:ext cx="3490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Recovery mode </a:t>
            </a:r>
            <a:endParaRPr/>
          </a:p>
          <a:p>
            <a:pPr indent="0" lvl="0" marL="0" rtl="0" algn="l">
              <a:spcBef>
                <a:spcPts val="1600"/>
              </a:spcBef>
              <a:spcAft>
                <a:spcPts val="0"/>
              </a:spcAft>
              <a:buNone/>
            </a:pPr>
            <a:r>
              <a:rPr lang="en"/>
              <a:t>- Antivirus </a:t>
            </a:r>
            <a:endParaRPr/>
          </a:p>
          <a:p>
            <a:pPr indent="0" lvl="0" marL="0" rtl="0" algn="l">
              <a:spcBef>
                <a:spcPts val="1600"/>
              </a:spcBef>
              <a:spcAft>
                <a:spcPts val="0"/>
              </a:spcAft>
              <a:buNone/>
            </a:pPr>
            <a:r>
              <a:rPr lang="en"/>
              <a:t>- Anti-malware </a:t>
            </a:r>
            <a:endParaRPr/>
          </a:p>
          <a:p>
            <a:pPr indent="0" lvl="0" marL="0" rtl="0" algn="l">
              <a:spcBef>
                <a:spcPts val="1600"/>
              </a:spcBef>
              <a:spcAft>
                <a:spcPts val="1600"/>
              </a:spcAft>
              <a:buNone/>
            </a:pPr>
            <a:r>
              <a:rPr lang="en"/>
              <a:t>- Software firewalls </a:t>
            </a:r>
            <a:endParaRPr/>
          </a:p>
        </p:txBody>
      </p:sp>
      <p:sp>
        <p:nvSpPr>
          <p:cNvPr id="145" name="Google Shape;145;p24"/>
          <p:cNvSpPr txBox="1"/>
          <p:nvPr>
            <p:ph idx="1" type="body"/>
          </p:nvPr>
        </p:nvSpPr>
        <p:spPr>
          <a:xfrm>
            <a:off x="4572006" y="1635925"/>
            <a:ext cx="3490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Anti-phishing training </a:t>
            </a:r>
            <a:endParaRPr/>
          </a:p>
          <a:p>
            <a:pPr indent="0" lvl="0" marL="0" rtl="0" algn="l">
              <a:spcBef>
                <a:spcPts val="1600"/>
              </a:spcBef>
              <a:spcAft>
                <a:spcPts val="0"/>
              </a:spcAft>
              <a:buNone/>
            </a:pPr>
            <a:r>
              <a:rPr lang="en"/>
              <a:t>- User education regarding common threats </a:t>
            </a:r>
            <a:endParaRPr/>
          </a:p>
          <a:p>
            <a:pPr indent="0" lvl="0" marL="0" rtl="0" algn="l">
              <a:spcBef>
                <a:spcPts val="1600"/>
              </a:spcBef>
              <a:spcAft>
                <a:spcPts val="1600"/>
              </a:spcAft>
              <a:buNone/>
            </a:pPr>
            <a:r>
              <a:rPr lang="en"/>
              <a:t>- OS reinstallation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49" name="Shape 149"/>
        <p:cNvGrpSpPr/>
        <p:nvPr/>
      </p:nvGrpSpPr>
      <p:grpSpPr>
        <a:xfrm>
          <a:off x="0" y="0"/>
          <a:ext cx="0" cy="0"/>
          <a:chOff x="0" y="0"/>
          <a:chExt cx="0" cy="0"/>
        </a:xfrm>
      </p:grpSpPr>
      <p:sp>
        <p:nvSpPr>
          <p:cNvPr id="150" name="Google Shape;150;p2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Engineering</a:t>
            </a:r>
            <a:endParaRPr/>
          </a:p>
        </p:txBody>
      </p:sp>
      <p:sp>
        <p:nvSpPr>
          <p:cNvPr id="151" name="Google Shape;151;p25"/>
          <p:cNvSpPr txBox="1"/>
          <p:nvPr>
            <p:ph idx="1" type="body"/>
          </p:nvPr>
        </p:nvSpPr>
        <p:spPr>
          <a:xfrm>
            <a:off x="1185482" y="1452900"/>
            <a:ext cx="2745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Phishing</a:t>
            </a:r>
            <a:endParaRPr/>
          </a:p>
          <a:p>
            <a:pPr indent="0" lvl="0" marL="0" rtl="0" algn="l">
              <a:spcBef>
                <a:spcPts val="1600"/>
              </a:spcBef>
              <a:spcAft>
                <a:spcPts val="0"/>
              </a:spcAft>
              <a:buNone/>
            </a:pPr>
            <a:r>
              <a:rPr lang="en"/>
              <a:t>Vishing </a:t>
            </a:r>
            <a:endParaRPr/>
          </a:p>
          <a:p>
            <a:pPr indent="0" lvl="0" marL="0" rtl="0" algn="l">
              <a:spcBef>
                <a:spcPts val="1600"/>
              </a:spcBef>
              <a:spcAft>
                <a:spcPts val="0"/>
              </a:spcAft>
              <a:buNone/>
            </a:pPr>
            <a:r>
              <a:rPr lang="en"/>
              <a:t>Shoulder surfing </a:t>
            </a:r>
            <a:endParaRPr/>
          </a:p>
          <a:p>
            <a:pPr indent="0" lvl="0" marL="0" rtl="0" algn="l">
              <a:spcBef>
                <a:spcPts val="1600"/>
              </a:spcBef>
              <a:spcAft>
                <a:spcPts val="0"/>
              </a:spcAft>
              <a:buNone/>
            </a:pPr>
            <a:r>
              <a:rPr lang="en"/>
              <a:t>Whaling </a:t>
            </a:r>
            <a:endParaRPr/>
          </a:p>
          <a:p>
            <a:pPr indent="0" lvl="0" marL="0" rtl="0" algn="l">
              <a:spcBef>
                <a:spcPts val="1600"/>
              </a:spcBef>
              <a:spcAft>
                <a:spcPts val="1600"/>
              </a:spcAft>
              <a:buNone/>
            </a:pPr>
            <a:r>
              <a:rPr lang="en"/>
              <a:t>Tailgating </a:t>
            </a:r>
            <a:endParaRPr/>
          </a:p>
        </p:txBody>
      </p:sp>
      <p:sp>
        <p:nvSpPr>
          <p:cNvPr id="152" name="Google Shape;152;p25"/>
          <p:cNvSpPr txBox="1"/>
          <p:nvPr>
            <p:ph idx="1" type="body"/>
          </p:nvPr>
        </p:nvSpPr>
        <p:spPr>
          <a:xfrm>
            <a:off x="5175107" y="1544075"/>
            <a:ext cx="2745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Impersonation</a:t>
            </a:r>
            <a:endParaRPr/>
          </a:p>
          <a:p>
            <a:pPr indent="0" lvl="0" marL="0" rtl="0" algn="l">
              <a:spcBef>
                <a:spcPts val="1600"/>
              </a:spcBef>
              <a:spcAft>
                <a:spcPts val="0"/>
              </a:spcAft>
              <a:buNone/>
            </a:pPr>
            <a:r>
              <a:rPr lang="en"/>
              <a:t>Dumpster diving </a:t>
            </a:r>
            <a:endParaRPr/>
          </a:p>
          <a:p>
            <a:pPr indent="0" lvl="0" marL="0" rtl="0" algn="l">
              <a:spcBef>
                <a:spcPts val="1600"/>
              </a:spcBef>
              <a:spcAft>
                <a:spcPts val="1600"/>
              </a:spcAft>
              <a:buNone/>
            </a:pPr>
            <a:r>
              <a:rPr lang="en"/>
              <a:t>Evil twin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56" name="Shape 156"/>
        <p:cNvGrpSpPr/>
        <p:nvPr/>
      </p:nvGrpSpPr>
      <p:grpSpPr>
        <a:xfrm>
          <a:off x="0" y="0"/>
          <a:ext cx="0" cy="0"/>
          <a:chOff x="0" y="0"/>
          <a:chExt cx="0" cy="0"/>
        </a:xfrm>
      </p:grpSpPr>
      <p:sp>
        <p:nvSpPr>
          <p:cNvPr id="157" name="Google Shape;157;p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Phishing, Vishing</a:t>
            </a:r>
            <a:endParaRPr/>
          </a:p>
        </p:txBody>
      </p:sp>
      <p:sp>
        <p:nvSpPr>
          <p:cNvPr id="158" name="Google Shape;158;p2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50">
                <a:solidFill>
                  <a:srgbClr val="FFFFFF"/>
                </a:solidFill>
                <a:latin typeface="Roboto"/>
                <a:ea typeface="Roboto"/>
                <a:cs typeface="Roboto"/>
                <a:sym typeface="Roboto"/>
              </a:rPr>
              <a:t>Phishing is a form of social engineering where attackers deceive people into revealing sensitive information or installing malware such as ransomware</a:t>
            </a:r>
            <a:endParaRPr b="1" sz="1450">
              <a:solidFill>
                <a:srgbClr val="FFFFFF"/>
              </a:solidFill>
              <a:latin typeface="Roboto"/>
              <a:ea typeface="Roboto"/>
              <a:cs typeface="Roboto"/>
              <a:sym typeface="Roboto"/>
            </a:endParaRPr>
          </a:p>
          <a:p>
            <a:pPr indent="0" lvl="0" marL="0" rtl="0" algn="l">
              <a:spcBef>
                <a:spcPts val="1600"/>
              </a:spcBef>
              <a:spcAft>
                <a:spcPts val="0"/>
              </a:spcAft>
              <a:buNone/>
            </a:pPr>
            <a:r>
              <a:t/>
            </a:r>
            <a:endParaRPr b="1" sz="1450">
              <a:solidFill>
                <a:srgbClr val="FFFFFF"/>
              </a:solidFill>
              <a:latin typeface="Roboto"/>
              <a:ea typeface="Roboto"/>
              <a:cs typeface="Roboto"/>
              <a:sym typeface="Roboto"/>
            </a:endParaRPr>
          </a:p>
          <a:p>
            <a:pPr indent="0" lvl="0" marL="0" rtl="0" algn="l">
              <a:spcBef>
                <a:spcPts val="1600"/>
              </a:spcBef>
              <a:spcAft>
                <a:spcPts val="1600"/>
              </a:spcAft>
              <a:buNone/>
            </a:pPr>
            <a:r>
              <a:rPr b="1" lang="en" sz="1450">
                <a:solidFill>
                  <a:srgbClr val="FFFFFF"/>
                </a:solidFill>
                <a:latin typeface="Roboto"/>
                <a:ea typeface="Roboto"/>
                <a:cs typeface="Roboto"/>
                <a:sym typeface="Roboto"/>
              </a:rPr>
              <a:t>Voice phishing, or vishing, is the use of telephony to conduct phishing attacks.</a:t>
            </a:r>
            <a:endParaRPr b="1" sz="1450">
              <a:solidFill>
                <a:srgbClr val="FFFF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62" name="Shape 162"/>
        <p:cNvGrpSpPr/>
        <p:nvPr/>
      </p:nvGrpSpPr>
      <p:grpSpPr>
        <a:xfrm>
          <a:off x="0" y="0"/>
          <a:ext cx="0" cy="0"/>
          <a:chOff x="0" y="0"/>
          <a:chExt cx="0" cy="0"/>
        </a:xfrm>
      </p:grpSpPr>
      <p:sp>
        <p:nvSpPr>
          <p:cNvPr id="163" name="Google Shape;163;p2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Shoulder Surfing</a:t>
            </a:r>
            <a:endParaRPr/>
          </a:p>
        </p:txBody>
      </p:sp>
      <p:sp>
        <p:nvSpPr>
          <p:cNvPr id="164" name="Google Shape;164;p2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50">
                <a:solidFill>
                  <a:srgbClr val="000000"/>
                </a:solidFill>
                <a:latin typeface="Roboto"/>
                <a:ea typeface="Roboto"/>
                <a:cs typeface="Roboto"/>
                <a:sym typeface="Roboto"/>
              </a:rPr>
              <a:t>Shoulder surfing is a type of social engineering technique used to obtain information such as personal identification numbers, passwords and other confidential data by looking over the victim's shoulder.</a:t>
            </a:r>
            <a:endParaRPr b="1" sz="22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68" name="Shape 168"/>
        <p:cNvGrpSpPr/>
        <p:nvPr/>
      </p:nvGrpSpPr>
      <p:grpSpPr>
        <a:xfrm>
          <a:off x="0" y="0"/>
          <a:ext cx="0" cy="0"/>
          <a:chOff x="0" y="0"/>
          <a:chExt cx="0" cy="0"/>
        </a:xfrm>
      </p:grpSpPr>
      <p:sp>
        <p:nvSpPr>
          <p:cNvPr id="169" name="Google Shape;169;p2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Whaling</a:t>
            </a:r>
            <a:endParaRPr/>
          </a:p>
        </p:txBody>
      </p:sp>
      <p:pic>
        <p:nvPicPr>
          <p:cNvPr id="170" name="Google Shape;170;p28"/>
          <p:cNvPicPr preferRelativeResize="0"/>
          <p:nvPr/>
        </p:nvPicPr>
        <p:blipFill>
          <a:blip r:embed="rId3">
            <a:alphaModFix/>
          </a:blip>
          <a:stretch>
            <a:fillRect/>
          </a:stretch>
        </p:blipFill>
        <p:spPr>
          <a:xfrm>
            <a:off x="1096050" y="1292400"/>
            <a:ext cx="6951899" cy="3379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74" name="Shape 174"/>
        <p:cNvGrpSpPr/>
        <p:nvPr/>
      </p:nvGrpSpPr>
      <p:grpSpPr>
        <a:xfrm>
          <a:off x="0" y="0"/>
          <a:ext cx="0" cy="0"/>
          <a:chOff x="0" y="0"/>
          <a:chExt cx="0" cy="0"/>
        </a:xfrm>
      </p:grpSpPr>
      <p:sp>
        <p:nvSpPr>
          <p:cNvPr id="175" name="Google Shape;175;p2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Tailgating</a:t>
            </a:r>
            <a:endParaRPr/>
          </a:p>
        </p:txBody>
      </p:sp>
      <p:pic>
        <p:nvPicPr>
          <p:cNvPr id="176" name="Google Shape;176;p29"/>
          <p:cNvPicPr preferRelativeResize="0"/>
          <p:nvPr/>
        </p:nvPicPr>
        <p:blipFill>
          <a:blip r:embed="rId3">
            <a:alphaModFix/>
          </a:blip>
          <a:stretch>
            <a:fillRect/>
          </a:stretch>
        </p:blipFill>
        <p:spPr>
          <a:xfrm>
            <a:off x="149675" y="1677400"/>
            <a:ext cx="5465705" cy="2747625"/>
          </a:xfrm>
          <a:prstGeom prst="rect">
            <a:avLst/>
          </a:prstGeom>
          <a:noFill/>
          <a:ln>
            <a:noFill/>
          </a:ln>
        </p:spPr>
      </p:pic>
      <p:pic>
        <p:nvPicPr>
          <p:cNvPr id="177" name="Google Shape;177;p29"/>
          <p:cNvPicPr preferRelativeResize="0"/>
          <p:nvPr/>
        </p:nvPicPr>
        <p:blipFill>
          <a:blip r:embed="rId4">
            <a:alphaModFix/>
          </a:blip>
          <a:stretch>
            <a:fillRect/>
          </a:stretch>
        </p:blipFill>
        <p:spPr>
          <a:xfrm>
            <a:off x="5928650" y="1622463"/>
            <a:ext cx="2857500" cy="2857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81" name="Shape 181"/>
        <p:cNvGrpSpPr/>
        <p:nvPr/>
      </p:nvGrpSpPr>
      <p:grpSpPr>
        <a:xfrm>
          <a:off x="0" y="0"/>
          <a:ext cx="0" cy="0"/>
          <a:chOff x="0" y="0"/>
          <a:chExt cx="0" cy="0"/>
        </a:xfrm>
      </p:grpSpPr>
      <p:sp>
        <p:nvSpPr>
          <p:cNvPr id="182" name="Google Shape;182;p3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Dumpster diving</a:t>
            </a:r>
            <a:endParaRPr/>
          </a:p>
        </p:txBody>
      </p:sp>
      <p:pic>
        <p:nvPicPr>
          <p:cNvPr id="183" name="Google Shape;183;p30"/>
          <p:cNvPicPr preferRelativeResize="0"/>
          <p:nvPr/>
        </p:nvPicPr>
        <p:blipFill>
          <a:blip r:embed="rId3">
            <a:alphaModFix/>
          </a:blip>
          <a:stretch>
            <a:fillRect/>
          </a:stretch>
        </p:blipFill>
        <p:spPr>
          <a:xfrm>
            <a:off x="1905000" y="1177675"/>
            <a:ext cx="5334000" cy="3838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Evil Twin</a:t>
            </a:r>
            <a:endParaRPr/>
          </a:p>
        </p:txBody>
      </p:sp>
      <p:sp>
        <p:nvSpPr>
          <p:cNvPr id="189" name="Google Shape;189;p3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0" name="Google Shape;190;p31"/>
          <p:cNvPicPr preferRelativeResize="0"/>
          <p:nvPr/>
        </p:nvPicPr>
        <p:blipFill>
          <a:blip r:embed="rId3">
            <a:alphaModFix/>
          </a:blip>
          <a:stretch>
            <a:fillRect/>
          </a:stretch>
        </p:blipFill>
        <p:spPr>
          <a:xfrm>
            <a:off x="956961" y="1271975"/>
            <a:ext cx="7230074" cy="4157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 is the difference between Malware and Virus?</a:t>
            </a:r>
            <a:endParaRPr sz="3000"/>
          </a:p>
        </p:txBody>
      </p:sp>
      <p:sp>
        <p:nvSpPr>
          <p:cNvPr id="80" name="Google Shape;80;p14"/>
          <p:cNvSpPr txBox="1"/>
          <p:nvPr/>
        </p:nvSpPr>
        <p:spPr>
          <a:xfrm>
            <a:off x="2747275" y="1800300"/>
            <a:ext cx="6266100" cy="334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b="1" lang="en" sz="1200"/>
              <a:t>Often used interchangeably, the terms malware and virus have two distinct meanings.</a:t>
            </a:r>
            <a:endParaRPr b="1" sz="1200"/>
          </a:p>
          <a:p>
            <a:pPr indent="0" lvl="0" marL="0" rtl="0" algn="l">
              <a:lnSpc>
                <a:spcPct val="171000"/>
              </a:lnSpc>
              <a:spcBef>
                <a:spcPts val="2400"/>
              </a:spcBef>
              <a:spcAft>
                <a:spcPts val="0"/>
              </a:spcAft>
              <a:buNone/>
            </a:pPr>
            <a:r>
              <a:rPr b="1" lang="en" sz="1200">
                <a:uFill>
                  <a:noFill/>
                </a:uFill>
                <a:hlinkClick r:id="rId3"/>
              </a:rPr>
              <a:t>Malware</a:t>
            </a:r>
            <a:r>
              <a:rPr b="1" lang="en" sz="1200"/>
              <a:t>, or malicious software, is a term used to describe any program or code that is created with the intent to do harm to a computer, network or server.</a:t>
            </a:r>
            <a:endParaRPr b="1" sz="1200"/>
          </a:p>
          <a:p>
            <a:pPr indent="0" lvl="0" marL="0" rtl="0" algn="l">
              <a:lnSpc>
                <a:spcPct val="171000"/>
              </a:lnSpc>
              <a:spcBef>
                <a:spcPts val="2400"/>
              </a:spcBef>
              <a:spcAft>
                <a:spcPts val="0"/>
              </a:spcAft>
              <a:buClr>
                <a:schemeClr val="dk2"/>
              </a:buClr>
              <a:buSzPts val="1100"/>
              <a:buFont typeface="Arial"/>
              <a:buNone/>
            </a:pPr>
            <a:r>
              <a:rPr b="1" lang="en" sz="1200"/>
              <a:t>A virus, on the other hand, is a type of malware. Its definition is limited only to programs or code that self-replicates or copies itself in order to spread to other devices or areas of the network.</a:t>
            </a:r>
            <a:endParaRPr b="1" sz="1200"/>
          </a:p>
          <a:p>
            <a:pPr indent="0" lvl="0" marL="0" rtl="0" algn="l">
              <a:spcBef>
                <a:spcPts val="2400"/>
              </a:spcBef>
              <a:spcAft>
                <a:spcPts val="0"/>
              </a:spcAft>
              <a:buNone/>
            </a:pPr>
            <a:r>
              <a:t/>
            </a:r>
            <a:endParaRPr b="1" sz="15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94" name="Shape 194"/>
        <p:cNvGrpSpPr/>
        <p:nvPr/>
      </p:nvGrpSpPr>
      <p:grpSpPr>
        <a:xfrm>
          <a:off x="0" y="0"/>
          <a:ext cx="0" cy="0"/>
          <a:chOff x="0" y="0"/>
          <a:chExt cx="0" cy="0"/>
        </a:xfrm>
      </p:grpSpPr>
      <p:sp>
        <p:nvSpPr>
          <p:cNvPr id="195" name="Google Shape;195;p3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Threats</a:t>
            </a:r>
            <a:endParaRPr/>
          </a:p>
        </p:txBody>
      </p:sp>
      <p:sp>
        <p:nvSpPr>
          <p:cNvPr id="196" name="Google Shape;196;p32"/>
          <p:cNvSpPr txBox="1"/>
          <p:nvPr>
            <p:ph idx="1" type="body"/>
          </p:nvPr>
        </p:nvSpPr>
        <p:spPr>
          <a:xfrm>
            <a:off x="5043480" y="1595775"/>
            <a:ext cx="36882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Brute-force attack </a:t>
            </a:r>
            <a:endParaRPr/>
          </a:p>
          <a:p>
            <a:pPr indent="0" lvl="0" marL="0" rtl="0" algn="l">
              <a:spcBef>
                <a:spcPts val="1600"/>
              </a:spcBef>
              <a:spcAft>
                <a:spcPts val="0"/>
              </a:spcAft>
              <a:buNone/>
            </a:pPr>
            <a:r>
              <a:rPr lang="en"/>
              <a:t>- Dictionary attack </a:t>
            </a:r>
            <a:endParaRPr/>
          </a:p>
          <a:p>
            <a:pPr indent="0" lvl="0" marL="0" rtl="0" algn="l">
              <a:spcBef>
                <a:spcPts val="1600"/>
              </a:spcBef>
              <a:spcAft>
                <a:spcPts val="0"/>
              </a:spcAft>
              <a:buNone/>
            </a:pPr>
            <a:r>
              <a:rPr lang="en"/>
              <a:t>- Insider threat </a:t>
            </a:r>
            <a:endParaRPr/>
          </a:p>
          <a:p>
            <a:pPr indent="0" lvl="0" marL="0" rtl="0" algn="l">
              <a:spcBef>
                <a:spcPts val="1600"/>
              </a:spcBef>
              <a:spcAft>
                <a:spcPts val="0"/>
              </a:spcAft>
              <a:buNone/>
            </a:pPr>
            <a:r>
              <a:rPr lang="en"/>
              <a:t>- Structured Query Language (SQL) injection </a:t>
            </a:r>
            <a:endParaRPr/>
          </a:p>
          <a:p>
            <a:pPr indent="0" lvl="0" marL="0" rtl="0" algn="l">
              <a:spcBef>
                <a:spcPts val="1600"/>
              </a:spcBef>
              <a:spcAft>
                <a:spcPts val="1600"/>
              </a:spcAft>
              <a:buNone/>
            </a:pPr>
            <a:r>
              <a:rPr lang="en"/>
              <a:t>- Cross-site scripting (XSS)</a:t>
            </a:r>
            <a:endParaRPr/>
          </a:p>
        </p:txBody>
      </p:sp>
      <p:sp>
        <p:nvSpPr>
          <p:cNvPr id="197" name="Google Shape;197;p32"/>
          <p:cNvSpPr txBox="1"/>
          <p:nvPr>
            <p:ph idx="1" type="body"/>
          </p:nvPr>
        </p:nvSpPr>
        <p:spPr>
          <a:xfrm>
            <a:off x="1011680" y="1595775"/>
            <a:ext cx="36882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Distributed denial of service (DDoS)</a:t>
            </a:r>
            <a:endParaRPr/>
          </a:p>
          <a:p>
            <a:pPr indent="0" lvl="0" marL="0" rtl="0" algn="l">
              <a:spcBef>
                <a:spcPts val="1600"/>
              </a:spcBef>
              <a:spcAft>
                <a:spcPts val="0"/>
              </a:spcAft>
              <a:buNone/>
            </a:pPr>
            <a:r>
              <a:rPr lang="en"/>
              <a:t>- Denial of service (DoS) </a:t>
            </a:r>
            <a:endParaRPr/>
          </a:p>
          <a:p>
            <a:pPr indent="0" lvl="0" marL="0" rtl="0" algn="l">
              <a:spcBef>
                <a:spcPts val="1600"/>
              </a:spcBef>
              <a:spcAft>
                <a:spcPts val="0"/>
              </a:spcAft>
              <a:buNone/>
            </a:pPr>
            <a:r>
              <a:rPr lang="en"/>
              <a:t>- Zero-day attack </a:t>
            </a:r>
            <a:endParaRPr/>
          </a:p>
          <a:p>
            <a:pPr indent="0" lvl="0" marL="0" rtl="0" algn="l">
              <a:spcBef>
                <a:spcPts val="1600"/>
              </a:spcBef>
              <a:spcAft>
                <a:spcPts val="0"/>
              </a:spcAft>
              <a:buNone/>
            </a:pPr>
            <a:r>
              <a:rPr lang="en"/>
              <a:t>- Spoofing </a:t>
            </a:r>
            <a:endParaRPr/>
          </a:p>
          <a:p>
            <a:pPr indent="0" lvl="0" marL="0" rtl="0" algn="l">
              <a:spcBef>
                <a:spcPts val="1600"/>
              </a:spcBef>
              <a:spcAft>
                <a:spcPts val="1600"/>
              </a:spcAft>
              <a:buNone/>
            </a:pPr>
            <a:r>
              <a:rPr lang="en"/>
              <a:t>- On-path attack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01" name="Shape 201"/>
        <p:cNvGrpSpPr/>
        <p:nvPr/>
      </p:nvGrpSpPr>
      <p:grpSpPr>
        <a:xfrm>
          <a:off x="0" y="0"/>
          <a:ext cx="0" cy="0"/>
          <a:chOff x="0" y="0"/>
          <a:chExt cx="0" cy="0"/>
        </a:xfrm>
      </p:grpSpPr>
      <p:sp>
        <p:nvSpPr>
          <p:cNvPr id="202" name="Google Shape;202;p33"/>
          <p:cNvSpPr txBox="1"/>
          <p:nvPr>
            <p:ph type="title"/>
          </p:nvPr>
        </p:nvSpPr>
        <p:spPr>
          <a:xfrm>
            <a:off x="359175"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DDoS &amp; DoS</a:t>
            </a:r>
            <a:endParaRPr/>
          </a:p>
        </p:txBody>
      </p:sp>
      <p:pic>
        <p:nvPicPr>
          <p:cNvPr id="203" name="Google Shape;203;p33"/>
          <p:cNvPicPr preferRelativeResize="0"/>
          <p:nvPr/>
        </p:nvPicPr>
        <p:blipFill>
          <a:blip r:embed="rId3">
            <a:alphaModFix/>
          </a:blip>
          <a:stretch>
            <a:fillRect/>
          </a:stretch>
        </p:blipFill>
        <p:spPr>
          <a:xfrm>
            <a:off x="3173200" y="484100"/>
            <a:ext cx="5367398" cy="45921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07" name="Shape 207"/>
        <p:cNvGrpSpPr/>
        <p:nvPr/>
      </p:nvGrpSpPr>
      <p:grpSpPr>
        <a:xfrm>
          <a:off x="0" y="0"/>
          <a:ext cx="0" cy="0"/>
          <a:chOff x="0" y="0"/>
          <a:chExt cx="0" cy="0"/>
        </a:xfrm>
      </p:grpSpPr>
      <p:sp>
        <p:nvSpPr>
          <p:cNvPr id="208" name="Google Shape;208;p3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Zero Day Attack</a:t>
            </a:r>
            <a:endParaRPr/>
          </a:p>
        </p:txBody>
      </p:sp>
      <p:pic>
        <p:nvPicPr>
          <p:cNvPr id="209" name="Google Shape;209;p34"/>
          <p:cNvPicPr preferRelativeResize="0"/>
          <p:nvPr/>
        </p:nvPicPr>
        <p:blipFill>
          <a:blip r:embed="rId3">
            <a:alphaModFix/>
          </a:blip>
          <a:stretch>
            <a:fillRect/>
          </a:stretch>
        </p:blipFill>
        <p:spPr>
          <a:xfrm>
            <a:off x="121775" y="1078675"/>
            <a:ext cx="4819651" cy="4476075"/>
          </a:xfrm>
          <a:prstGeom prst="rect">
            <a:avLst/>
          </a:prstGeom>
          <a:noFill/>
          <a:ln>
            <a:noFill/>
          </a:ln>
        </p:spPr>
      </p:pic>
      <p:pic>
        <p:nvPicPr>
          <p:cNvPr id="210" name="Google Shape;210;p34"/>
          <p:cNvPicPr preferRelativeResize="0"/>
          <p:nvPr/>
        </p:nvPicPr>
        <p:blipFill>
          <a:blip r:embed="rId4">
            <a:alphaModFix/>
          </a:blip>
          <a:stretch>
            <a:fillRect/>
          </a:stretch>
        </p:blipFill>
        <p:spPr>
          <a:xfrm>
            <a:off x="5114226" y="1914850"/>
            <a:ext cx="3897774" cy="20398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14" name="Shape 214"/>
        <p:cNvGrpSpPr/>
        <p:nvPr/>
      </p:nvGrpSpPr>
      <p:grpSpPr>
        <a:xfrm>
          <a:off x="0" y="0"/>
          <a:ext cx="0" cy="0"/>
          <a:chOff x="0" y="0"/>
          <a:chExt cx="0" cy="0"/>
        </a:xfrm>
      </p:grpSpPr>
      <p:sp>
        <p:nvSpPr>
          <p:cNvPr id="215" name="Google Shape;215;p35"/>
          <p:cNvSpPr txBox="1"/>
          <p:nvPr>
            <p:ph type="title"/>
          </p:nvPr>
        </p:nvSpPr>
        <p:spPr>
          <a:xfrm>
            <a:off x="2409975" y="44260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Spoofing</a:t>
            </a:r>
            <a:endParaRPr/>
          </a:p>
        </p:txBody>
      </p:sp>
      <p:sp>
        <p:nvSpPr>
          <p:cNvPr id="216" name="Google Shape;216;p35"/>
          <p:cNvSpPr txBox="1"/>
          <p:nvPr>
            <p:ph idx="1" type="body"/>
          </p:nvPr>
        </p:nvSpPr>
        <p:spPr>
          <a:xfrm>
            <a:off x="4267879" y="1373650"/>
            <a:ext cx="4463700" cy="322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highlight>
                  <a:srgbClr val="FFFFFF"/>
                </a:highlight>
                <a:latin typeface="Arial"/>
                <a:ea typeface="Arial"/>
                <a:cs typeface="Arial"/>
                <a:sym typeface="Arial"/>
              </a:rPr>
              <a:t>Spoofing, as it pertains to cybersecurity, is when someone or something pretends to be something else in an attempt to gain our confidence, get access to our systems, steal data, steal money, or spread malware. Spoofing attacks come in many forms</a:t>
            </a:r>
            <a:endParaRPr b="1"/>
          </a:p>
        </p:txBody>
      </p:sp>
      <p:pic>
        <p:nvPicPr>
          <p:cNvPr id="217" name="Google Shape;217;p35"/>
          <p:cNvPicPr preferRelativeResize="0"/>
          <p:nvPr/>
        </p:nvPicPr>
        <p:blipFill>
          <a:blip r:embed="rId3">
            <a:alphaModFix/>
          </a:blip>
          <a:stretch>
            <a:fillRect/>
          </a:stretch>
        </p:blipFill>
        <p:spPr>
          <a:xfrm>
            <a:off x="152400" y="1078000"/>
            <a:ext cx="3766277" cy="38369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21" name="Shape 221"/>
        <p:cNvGrpSpPr/>
        <p:nvPr/>
      </p:nvGrpSpPr>
      <p:grpSpPr>
        <a:xfrm>
          <a:off x="0" y="0"/>
          <a:ext cx="0" cy="0"/>
          <a:chOff x="0" y="0"/>
          <a:chExt cx="0" cy="0"/>
        </a:xfrm>
      </p:grpSpPr>
      <p:sp>
        <p:nvSpPr>
          <p:cNvPr id="222" name="Google Shape;222;p3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Path Attack</a:t>
            </a:r>
            <a:endParaRPr/>
          </a:p>
        </p:txBody>
      </p:sp>
      <p:sp>
        <p:nvSpPr>
          <p:cNvPr id="223" name="Google Shape;223;p36"/>
          <p:cNvSpPr txBox="1"/>
          <p:nvPr>
            <p:ph idx="1" type="body"/>
          </p:nvPr>
        </p:nvSpPr>
        <p:spPr>
          <a:xfrm>
            <a:off x="236359" y="1575350"/>
            <a:ext cx="18783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rgbClr val="000000"/>
                </a:solidFill>
                <a:latin typeface="Roboto"/>
                <a:ea typeface="Roboto"/>
                <a:cs typeface="Roboto"/>
                <a:sym typeface="Roboto"/>
              </a:rPr>
              <a:t>On-path attackers place themselves between two devices (often a web browser and a web server) and intercept or modify communications between the two. The attackers can then collect information as well as impersonate either of the two.</a:t>
            </a:r>
            <a:endParaRPr b="1">
              <a:solidFill>
                <a:srgbClr val="000000"/>
              </a:solidFill>
            </a:endParaRPr>
          </a:p>
        </p:txBody>
      </p:sp>
      <p:pic>
        <p:nvPicPr>
          <p:cNvPr id="224" name="Google Shape;224;p36"/>
          <p:cNvPicPr preferRelativeResize="0"/>
          <p:nvPr/>
        </p:nvPicPr>
        <p:blipFill>
          <a:blip r:embed="rId3">
            <a:alphaModFix/>
          </a:blip>
          <a:stretch>
            <a:fillRect/>
          </a:stretch>
        </p:blipFill>
        <p:spPr>
          <a:xfrm>
            <a:off x="2114650" y="1211359"/>
            <a:ext cx="6692305" cy="3066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28" name="Shape 228"/>
        <p:cNvGrpSpPr/>
        <p:nvPr/>
      </p:nvGrpSpPr>
      <p:grpSpPr>
        <a:xfrm>
          <a:off x="0" y="0"/>
          <a:ext cx="0" cy="0"/>
          <a:chOff x="0" y="0"/>
          <a:chExt cx="0" cy="0"/>
        </a:xfrm>
      </p:grpSpPr>
      <p:sp>
        <p:nvSpPr>
          <p:cNvPr id="229" name="Google Shape;229;p37"/>
          <p:cNvSpPr txBox="1"/>
          <p:nvPr>
            <p:ph type="title"/>
          </p:nvPr>
        </p:nvSpPr>
        <p:spPr>
          <a:xfrm>
            <a:off x="2400250" y="34122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Brute force, Dictionary, &amp; Rainbow Table Attack</a:t>
            </a:r>
            <a:endParaRPr/>
          </a:p>
        </p:txBody>
      </p:sp>
      <p:sp>
        <p:nvSpPr>
          <p:cNvPr id="230" name="Google Shape;230;p37"/>
          <p:cNvSpPr txBox="1"/>
          <p:nvPr>
            <p:ph idx="1" type="body"/>
          </p:nvPr>
        </p:nvSpPr>
        <p:spPr>
          <a:xfrm>
            <a:off x="6165007" y="1595775"/>
            <a:ext cx="2735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50">
                <a:solidFill>
                  <a:srgbClr val="000000"/>
                </a:solidFill>
                <a:latin typeface="Roboto"/>
                <a:ea typeface="Roboto"/>
                <a:cs typeface="Roboto"/>
                <a:sym typeface="Roboto"/>
              </a:rPr>
              <a:t>A rainbow table attack is a password cracking method that uses a special table (a “rainbow table”) to crack the password hashes in a database.</a:t>
            </a:r>
            <a:endParaRPr b="1" sz="2200">
              <a:solidFill>
                <a:srgbClr val="000000"/>
              </a:solidFill>
            </a:endParaRPr>
          </a:p>
        </p:txBody>
      </p:sp>
      <p:pic>
        <p:nvPicPr>
          <p:cNvPr id="231" name="Google Shape;231;p37"/>
          <p:cNvPicPr preferRelativeResize="0"/>
          <p:nvPr/>
        </p:nvPicPr>
        <p:blipFill>
          <a:blip r:embed="rId3">
            <a:alphaModFix/>
          </a:blip>
          <a:stretch>
            <a:fillRect/>
          </a:stretch>
        </p:blipFill>
        <p:spPr>
          <a:xfrm>
            <a:off x="3342211" y="1351075"/>
            <a:ext cx="2472725" cy="3751599"/>
          </a:xfrm>
          <a:prstGeom prst="rect">
            <a:avLst/>
          </a:prstGeom>
          <a:noFill/>
          <a:ln>
            <a:noFill/>
          </a:ln>
        </p:spPr>
      </p:pic>
      <p:pic>
        <p:nvPicPr>
          <p:cNvPr id="232" name="Google Shape;232;p37"/>
          <p:cNvPicPr preferRelativeResize="0"/>
          <p:nvPr/>
        </p:nvPicPr>
        <p:blipFill>
          <a:blip r:embed="rId4">
            <a:alphaModFix/>
          </a:blip>
          <a:stretch>
            <a:fillRect/>
          </a:stretch>
        </p:blipFill>
        <p:spPr>
          <a:xfrm>
            <a:off x="346975" y="1351075"/>
            <a:ext cx="2528694" cy="3790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36" name="Shape 236"/>
        <p:cNvGrpSpPr/>
        <p:nvPr/>
      </p:nvGrpSpPr>
      <p:grpSpPr>
        <a:xfrm>
          <a:off x="0" y="0"/>
          <a:ext cx="0" cy="0"/>
          <a:chOff x="0" y="0"/>
          <a:chExt cx="0" cy="0"/>
        </a:xfrm>
      </p:grpSpPr>
      <p:sp>
        <p:nvSpPr>
          <p:cNvPr id="237" name="Google Shape;237;p3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Encryption vs Hashing</a:t>
            </a:r>
            <a:endParaRPr/>
          </a:p>
        </p:txBody>
      </p:sp>
      <p:pic>
        <p:nvPicPr>
          <p:cNvPr id="238" name="Google Shape;238;p38"/>
          <p:cNvPicPr preferRelativeResize="0"/>
          <p:nvPr/>
        </p:nvPicPr>
        <p:blipFill>
          <a:blip r:embed="rId3">
            <a:alphaModFix/>
          </a:blip>
          <a:stretch>
            <a:fillRect/>
          </a:stretch>
        </p:blipFill>
        <p:spPr>
          <a:xfrm>
            <a:off x="1466277" y="1121600"/>
            <a:ext cx="6211451" cy="41035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242" name="Shape 242"/>
        <p:cNvGrpSpPr/>
        <p:nvPr/>
      </p:nvGrpSpPr>
      <p:grpSpPr>
        <a:xfrm>
          <a:off x="0" y="0"/>
          <a:ext cx="0" cy="0"/>
          <a:chOff x="0" y="0"/>
          <a:chExt cx="0" cy="0"/>
        </a:xfrm>
      </p:grpSpPr>
      <p:sp>
        <p:nvSpPr>
          <p:cNvPr id="243" name="Google Shape;243;p3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Insider Threat</a:t>
            </a:r>
            <a:endParaRPr/>
          </a:p>
        </p:txBody>
      </p:sp>
      <p:pic>
        <p:nvPicPr>
          <p:cNvPr id="244" name="Google Shape;244;p39"/>
          <p:cNvPicPr preferRelativeResize="0"/>
          <p:nvPr/>
        </p:nvPicPr>
        <p:blipFill>
          <a:blip r:embed="rId3">
            <a:alphaModFix/>
          </a:blip>
          <a:stretch>
            <a:fillRect/>
          </a:stretch>
        </p:blipFill>
        <p:spPr>
          <a:xfrm>
            <a:off x="478288" y="1271900"/>
            <a:ext cx="8187423" cy="30942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48" name="Shape 248"/>
        <p:cNvGrpSpPr/>
        <p:nvPr/>
      </p:nvGrpSpPr>
      <p:grpSpPr>
        <a:xfrm>
          <a:off x="0" y="0"/>
          <a:ext cx="0" cy="0"/>
          <a:chOff x="0" y="0"/>
          <a:chExt cx="0" cy="0"/>
        </a:xfrm>
      </p:grpSpPr>
      <p:sp>
        <p:nvSpPr>
          <p:cNvPr id="249" name="Google Shape;249;p4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SQL Injection</a:t>
            </a:r>
            <a:endParaRPr/>
          </a:p>
        </p:txBody>
      </p:sp>
      <p:sp>
        <p:nvSpPr>
          <p:cNvPr id="250" name="Google Shape;250;p40"/>
          <p:cNvSpPr txBox="1"/>
          <p:nvPr>
            <p:ph idx="1" type="body"/>
          </p:nvPr>
        </p:nvSpPr>
        <p:spPr>
          <a:xfrm>
            <a:off x="1022575" y="3414700"/>
            <a:ext cx="7709100" cy="1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Simply put: SQL Injections goal is to confuse a databases logic by improper input validation.</a:t>
            </a:r>
            <a:endParaRPr/>
          </a:p>
          <a:p>
            <a:pPr indent="0" lvl="0" marL="0" rtl="0" algn="l">
              <a:spcBef>
                <a:spcPts val="1600"/>
              </a:spcBef>
              <a:spcAft>
                <a:spcPts val="1600"/>
              </a:spcAft>
              <a:buNone/>
            </a:pPr>
            <a:r>
              <a:rPr lang="en"/>
              <a:t>Example of SQL Injection looks like this ( 1=1 )</a:t>
            </a:r>
            <a:endParaRPr/>
          </a:p>
        </p:txBody>
      </p:sp>
      <p:pic>
        <p:nvPicPr>
          <p:cNvPr id="251" name="Google Shape;251;p40"/>
          <p:cNvPicPr preferRelativeResize="0"/>
          <p:nvPr/>
        </p:nvPicPr>
        <p:blipFill>
          <a:blip r:embed="rId3">
            <a:alphaModFix/>
          </a:blip>
          <a:stretch>
            <a:fillRect/>
          </a:stretch>
        </p:blipFill>
        <p:spPr>
          <a:xfrm>
            <a:off x="0" y="1316498"/>
            <a:ext cx="9144003" cy="219670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55" name="Shape 255"/>
        <p:cNvGrpSpPr/>
        <p:nvPr/>
      </p:nvGrpSpPr>
      <p:grpSpPr>
        <a:xfrm>
          <a:off x="0" y="0"/>
          <a:ext cx="0" cy="0"/>
          <a:chOff x="0" y="0"/>
          <a:chExt cx="0" cy="0"/>
        </a:xfrm>
      </p:grpSpPr>
      <p:sp>
        <p:nvSpPr>
          <p:cNvPr id="256" name="Google Shape;256;p4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SQL Injection example</a:t>
            </a:r>
            <a:endParaRPr/>
          </a:p>
        </p:txBody>
      </p:sp>
      <p:pic>
        <p:nvPicPr>
          <p:cNvPr id="257" name="Google Shape;257;p41"/>
          <p:cNvPicPr preferRelativeResize="0"/>
          <p:nvPr/>
        </p:nvPicPr>
        <p:blipFill>
          <a:blip r:embed="rId3">
            <a:alphaModFix/>
          </a:blip>
          <a:stretch>
            <a:fillRect/>
          </a:stretch>
        </p:blipFill>
        <p:spPr>
          <a:xfrm>
            <a:off x="3587863" y="1211350"/>
            <a:ext cx="5133975" cy="3771900"/>
          </a:xfrm>
          <a:prstGeom prst="rect">
            <a:avLst/>
          </a:prstGeom>
          <a:noFill/>
          <a:ln>
            <a:noFill/>
          </a:ln>
        </p:spPr>
      </p:pic>
      <p:sp>
        <p:nvSpPr>
          <p:cNvPr id="258" name="Google Shape;258;p41"/>
          <p:cNvSpPr txBox="1"/>
          <p:nvPr/>
        </p:nvSpPr>
        <p:spPr>
          <a:xfrm>
            <a:off x="369425" y="1322625"/>
            <a:ext cx="2551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A database should be protected from SQL Injections by testing for proper input validations.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Trojan</a:t>
            </a:r>
            <a:endParaRPr sz="4000"/>
          </a:p>
        </p:txBody>
      </p:sp>
      <p:sp>
        <p:nvSpPr>
          <p:cNvPr id="86" name="Google Shape;86;p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FFFFFF"/>
                </a:solidFill>
                <a:latin typeface="Roboto"/>
                <a:ea typeface="Roboto"/>
                <a:cs typeface="Roboto"/>
                <a:sym typeface="Roboto"/>
              </a:rPr>
              <a:t>Trojan viruses are a type of malware that </a:t>
            </a:r>
            <a:r>
              <a:rPr b="1" lang="en" sz="1600">
                <a:solidFill>
                  <a:srgbClr val="FFFFFF"/>
                </a:solidFill>
                <a:latin typeface="Roboto"/>
                <a:ea typeface="Roboto"/>
                <a:cs typeface="Roboto"/>
                <a:sym typeface="Roboto"/>
              </a:rPr>
              <a:t>invade your computer disguised as real, seemingly good, operational programs</a:t>
            </a:r>
            <a:r>
              <a:rPr lang="en" sz="1600">
                <a:solidFill>
                  <a:srgbClr val="FFFFFF"/>
                </a:solidFill>
                <a:latin typeface="Roboto"/>
                <a:ea typeface="Roboto"/>
                <a:cs typeface="Roboto"/>
                <a:sym typeface="Roboto"/>
              </a:rPr>
              <a:t>.</a:t>
            </a:r>
            <a:endParaRPr sz="2200">
              <a:solidFill>
                <a:srgbClr val="FFFFFF"/>
              </a:solidFill>
            </a:endParaRPr>
          </a:p>
        </p:txBody>
      </p:sp>
      <p:pic>
        <p:nvPicPr>
          <p:cNvPr id="87" name="Google Shape;87;p15"/>
          <p:cNvPicPr preferRelativeResize="0"/>
          <p:nvPr/>
        </p:nvPicPr>
        <p:blipFill>
          <a:blip r:embed="rId3">
            <a:alphaModFix/>
          </a:blip>
          <a:stretch>
            <a:fillRect/>
          </a:stretch>
        </p:blipFill>
        <p:spPr>
          <a:xfrm>
            <a:off x="390475" y="1438275"/>
            <a:ext cx="2009775" cy="2266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262" name="Shape 262"/>
        <p:cNvGrpSpPr/>
        <p:nvPr/>
      </p:nvGrpSpPr>
      <p:grpSpPr>
        <a:xfrm>
          <a:off x="0" y="0"/>
          <a:ext cx="0" cy="0"/>
          <a:chOff x="0" y="0"/>
          <a:chExt cx="0" cy="0"/>
        </a:xfrm>
      </p:grpSpPr>
      <p:sp>
        <p:nvSpPr>
          <p:cNvPr id="263" name="Google Shape;263;p4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XSS Cross Site Scripting</a:t>
            </a:r>
            <a:endParaRPr/>
          </a:p>
        </p:txBody>
      </p:sp>
      <p:pic>
        <p:nvPicPr>
          <p:cNvPr id="264" name="Google Shape;264;p42"/>
          <p:cNvPicPr preferRelativeResize="0"/>
          <p:nvPr/>
        </p:nvPicPr>
        <p:blipFill>
          <a:blip r:embed="rId3">
            <a:alphaModFix/>
          </a:blip>
          <a:stretch>
            <a:fillRect/>
          </a:stretch>
        </p:blipFill>
        <p:spPr>
          <a:xfrm>
            <a:off x="152400" y="1374625"/>
            <a:ext cx="8839200" cy="2946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68" name="Shape 268"/>
        <p:cNvGrpSpPr/>
        <p:nvPr/>
      </p:nvGrpSpPr>
      <p:grpSpPr>
        <a:xfrm>
          <a:off x="0" y="0"/>
          <a:ext cx="0" cy="0"/>
          <a:chOff x="0" y="0"/>
          <a:chExt cx="0" cy="0"/>
        </a:xfrm>
      </p:grpSpPr>
      <p:sp>
        <p:nvSpPr>
          <p:cNvPr id="269" name="Google Shape;269;p4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Vulnerabilities</a:t>
            </a:r>
            <a:endParaRPr/>
          </a:p>
        </p:txBody>
      </p:sp>
      <p:sp>
        <p:nvSpPr>
          <p:cNvPr id="270" name="Google Shape;270;p43"/>
          <p:cNvSpPr txBox="1"/>
          <p:nvPr>
            <p:ph idx="1" type="body"/>
          </p:nvPr>
        </p:nvSpPr>
        <p:spPr>
          <a:xfrm>
            <a:off x="2410100" y="1292000"/>
            <a:ext cx="6321600" cy="33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Non-compliant systems</a:t>
            </a:r>
            <a:r>
              <a:rPr lang="en" sz="1500"/>
              <a:t> - when a system, device, or computer does not meet the standards set forth by a company, provider or other entity.</a:t>
            </a:r>
            <a:endParaRPr sz="1500"/>
          </a:p>
          <a:p>
            <a:pPr indent="0" lvl="0" marL="0" rtl="0" algn="l">
              <a:spcBef>
                <a:spcPts val="1600"/>
              </a:spcBef>
              <a:spcAft>
                <a:spcPts val="0"/>
              </a:spcAft>
              <a:buNone/>
            </a:pPr>
            <a:r>
              <a:rPr b="1" lang="en" sz="1500"/>
              <a:t>Unpatched systems</a:t>
            </a:r>
            <a:r>
              <a:rPr lang="en" sz="1500"/>
              <a:t> - a computer, device or system that has missing patches to correct known </a:t>
            </a:r>
            <a:r>
              <a:rPr lang="en" sz="1500"/>
              <a:t>vulnerabilities</a:t>
            </a:r>
            <a:r>
              <a:rPr lang="en" sz="1500"/>
              <a:t>.</a:t>
            </a:r>
            <a:endParaRPr sz="1500"/>
          </a:p>
          <a:p>
            <a:pPr indent="0" lvl="0" marL="0" rtl="0" algn="l">
              <a:spcBef>
                <a:spcPts val="1600"/>
              </a:spcBef>
              <a:spcAft>
                <a:spcPts val="0"/>
              </a:spcAft>
              <a:buNone/>
            </a:pPr>
            <a:r>
              <a:rPr b="1" lang="en" sz="1500"/>
              <a:t>Unprotected systems </a:t>
            </a:r>
            <a:r>
              <a:rPr lang="en" sz="1500"/>
              <a:t>(missing antivirus/missing firewall) </a:t>
            </a:r>
            <a:endParaRPr sz="1500"/>
          </a:p>
          <a:p>
            <a:pPr indent="0" lvl="0" marL="0" rtl="0" algn="l">
              <a:spcBef>
                <a:spcPts val="1600"/>
              </a:spcBef>
              <a:spcAft>
                <a:spcPts val="0"/>
              </a:spcAft>
              <a:buNone/>
            </a:pPr>
            <a:r>
              <a:rPr b="1" lang="en" sz="1500"/>
              <a:t>EOL OSs</a:t>
            </a:r>
            <a:r>
              <a:rPr lang="en" sz="1500"/>
              <a:t> - End of Life Operating Systems are OS’s that are no longer supported by the manufacturer</a:t>
            </a:r>
            <a:endParaRPr sz="1500"/>
          </a:p>
          <a:p>
            <a:pPr indent="0" lvl="0" marL="0" rtl="0" algn="l">
              <a:spcBef>
                <a:spcPts val="1600"/>
              </a:spcBef>
              <a:spcAft>
                <a:spcPts val="1600"/>
              </a:spcAft>
              <a:buNone/>
            </a:pPr>
            <a:r>
              <a:rPr b="1" lang="en" sz="1500"/>
              <a:t>Bring your own device</a:t>
            </a:r>
            <a:r>
              <a:rPr lang="en" sz="1500"/>
              <a:t> (BYOD- A device you are allowed to bring to work and used for either personal, work, or both.</a:t>
            </a:r>
            <a:endParaRPr sz="1500"/>
          </a:p>
        </p:txBody>
      </p:sp>
      <p:sp>
        <p:nvSpPr>
          <p:cNvPr id="271" name="Google Shape;271;p43"/>
          <p:cNvSpPr txBox="1"/>
          <p:nvPr/>
        </p:nvSpPr>
        <p:spPr>
          <a:xfrm>
            <a:off x="134700" y="1853275"/>
            <a:ext cx="2102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These are things that make either our computers or networks vulnerable to threats and attacks</a:t>
            </a:r>
            <a:endParaRPr b="1">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91" name="Shape 91"/>
        <p:cNvGrpSpPr/>
        <p:nvPr/>
      </p:nvGrpSpPr>
      <p:grpSpPr>
        <a:xfrm>
          <a:off x="0" y="0"/>
          <a:ext cx="0" cy="0"/>
          <a:chOff x="0" y="0"/>
          <a:chExt cx="0" cy="0"/>
        </a:xfrm>
      </p:grpSpPr>
      <p:sp>
        <p:nvSpPr>
          <p:cNvPr id="92" name="Google Shape;92;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Root Kit</a:t>
            </a:r>
            <a:endParaRPr/>
          </a:p>
        </p:txBody>
      </p:sp>
      <p:sp>
        <p:nvSpPr>
          <p:cNvPr id="93" name="Google Shape;93;p16"/>
          <p:cNvSpPr txBox="1"/>
          <p:nvPr>
            <p:ph idx="1" type="body"/>
          </p:nvPr>
        </p:nvSpPr>
        <p:spPr>
          <a:xfrm>
            <a:off x="2318262" y="1718251"/>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solidFill>
                  <a:srgbClr val="000000"/>
                </a:solidFill>
                <a:latin typeface="Roboto"/>
                <a:ea typeface="Roboto"/>
                <a:cs typeface="Roboto"/>
                <a:sym typeface="Roboto"/>
              </a:rPr>
              <a:t>A rootkit is </a:t>
            </a:r>
            <a:r>
              <a:rPr b="1" lang="en" sz="1500">
                <a:solidFill>
                  <a:srgbClr val="000000"/>
                </a:solidFill>
                <a:latin typeface="Roboto"/>
                <a:ea typeface="Roboto"/>
                <a:cs typeface="Roboto"/>
                <a:sym typeface="Roboto"/>
              </a:rPr>
              <a:t>a malicious software bundle designed to give unauthorized access to a computer or other software</a:t>
            </a:r>
            <a:r>
              <a:rPr lang="en" sz="1500">
                <a:solidFill>
                  <a:srgbClr val="000000"/>
                </a:solidFill>
                <a:latin typeface="Roboto"/>
                <a:ea typeface="Roboto"/>
                <a:cs typeface="Roboto"/>
                <a:sym typeface="Roboto"/>
              </a:rPr>
              <a:t>. Rootkits are hard to detect as they try to get as close to the kernel as possible to elevate their rights and can conceal their presence within an infected system.</a:t>
            </a:r>
            <a:endParaRPr sz="2100">
              <a:solidFill>
                <a:srgbClr val="000000"/>
              </a:solidFill>
            </a:endParaRPr>
          </a:p>
        </p:txBody>
      </p:sp>
      <p:pic>
        <p:nvPicPr>
          <p:cNvPr id="94" name="Google Shape;94;p16"/>
          <p:cNvPicPr preferRelativeResize="0"/>
          <p:nvPr/>
        </p:nvPicPr>
        <p:blipFill>
          <a:blip r:embed="rId3">
            <a:alphaModFix/>
          </a:blip>
          <a:stretch>
            <a:fillRect/>
          </a:stretch>
        </p:blipFill>
        <p:spPr>
          <a:xfrm>
            <a:off x="3090850" y="3045300"/>
            <a:ext cx="2962275" cy="154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98" name="Shape 98"/>
        <p:cNvGrpSpPr/>
        <p:nvPr/>
      </p:nvGrpSpPr>
      <p:grpSpPr>
        <a:xfrm>
          <a:off x="0" y="0"/>
          <a:ext cx="0" cy="0"/>
          <a:chOff x="0" y="0"/>
          <a:chExt cx="0" cy="0"/>
        </a:xfrm>
      </p:grpSpPr>
      <p:sp>
        <p:nvSpPr>
          <p:cNvPr id="99" name="Google Shape;99;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Virus</a:t>
            </a:r>
            <a:endParaRPr/>
          </a:p>
        </p:txBody>
      </p:sp>
      <p:sp>
        <p:nvSpPr>
          <p:cNvPr id="100" name="Google Shape;100;p1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FFFFFF"/>
                </a:solidFill>
                <a:latin typeface="Roboto"/>
                <a:ea typeface="Roboto"/>
                <a:cs typeface="Roboto"/>
                <a:sym typeface="Roboto"/>
              </a:rPr>
              <a:t>A computer virus is </a:t>
            </a:r>
            <a:r>
              <a:rPr b="1" lang="en" sz="1400">
                <a:solidFill>
                  <a:srgbClr val="FFFFFF"/>
                </a:solidFill>
                <a:latin typeface="Roboto"/>
                <a:ea typeface="Roboto"/>
                <a:cs typeface="Roboto"/>
                <a:sym typeface="Roboto"/>
              </a:rPr>
              <a:t>malicious code that replicates by copying itself to another program, computer boot sector or document and changes how a computer works</a:t>
            </a:r>
            <a:r>
              <a:rPr lang="en" sz="1400">
                <a:solidFill>
                  <a:srgbClr val="FFFFFF"/>
                </a:solidFill>
                <a:latin typeface="Roboto"/>
                <a:ea typeface="Roboto"/>
                <a:cs typeface="Roboto"/>
                <a:sym typeface="Roboto"/>
              </a:rPr>
              <a:t>. A virus spreads between systems after some type of human intervention.</a:t>
            </a:r>
            <a:endParaRPr sz="2000">
              <a:solidFill>
                <a:srgbClr val="FFFFFF"/>
              </a:solidFill>
            </a:endParaRPr>
          </a:p>
        </p:txBody>
      </p:sp>
      <p:pic>
        <p:nvPicPr>
          <p:cNvPr id="101" name="Google Shape;101;p17"/>
          <p:cNvPicPr preferRelativeResize="0"/>
          <p:nvPr/>
        </p:nvPicPr>
        <p:blipFill>
          <a:blip r:embed="rId3">
            <a:alphaModFix/>
          </a:blip>
          <a:stretch>
            <a:fillRect/>
          </a:stretch>
        </p:blipFill>
        <p:spPr>
          <a:xfrm>
            <a:off x="3171825" y="2744863"/>
            <a:ext cx="2800350" cy="1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5" name="Shape 105"/>
        <p:cNvGrpSpPr/>
        <p:nvPr/>
      </p:nvGrpSpPr>
      <p:grpSpPr>
        <a:xfrm>
          <a:off x="0" y="0"/>
          <a:ext cx="0" cy="0"/>
          <a:chOff x="0" y="0"/>
          <a:chExt cx="0" cy="0"/>
        </a:xfrm>
      </p:grpSpPr>
      <p:sp>
        <p:nvSpPr>
          <p:cNvPr id="106" name="Google Shape;106;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Worm</a:t>
            </a:r>
            <a:endParaRPr/>
          </a:p>
        </p:txBody>
      </p:sp>
      <p:sp>
        <p:nvSpPr>
          <p:cNvPr id="107" name="Google Shape;107;p18"/>
          <p:cNvSpPr txBox="1"/>
          <p:nvPr>
            <p:ph idx="1" type="body"/>
          </p:nvPr>
        </p:nvSpPr>
        <p:spPr>
          <a:xfrm>
            <a:off x="2400262" y="1211351"/>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Worms are similar to virus except that they spread </a:t>
            </a:r>
            <a:r>
              <a:rPr b="1" lang="en" sz="1600">
                <a:solidFill>
                  <a:srgbClr val="FF0000"/>
                </a:solidFill>
              </a:rPr>
              <a:t>WITHOUT</a:t>
            </a:r>
            <a:endParaRPr b="1" sz="1600">
              <a:solidFill>
                <a:srgbClr val="FF0000"/>
              </a:solidFill>
            </a:endParaRPr>
          </a:p>
          <a:p>
            <a:pPr indent="0" lvl="0" marL="0" rtl="0" algn="l">
              <a:spcBef>
                <a:spcPts val="1600"/>
              </a:spcBef>
              <a:spcAft>
                <a:spcPts val="1600"/>
              </a:spcAft>
              <a:buNone/>
            </a:pPr>
            <a:r>
              <a:rPr lang="en" sz="1600"/>
              <a:t>human intervention.</a:t>
            </a:r>
            <a:endParaRPr sz="1600"/>
          </a:p>
        </p:txBody>
      </p:sp>
      <p:pic>
        <p:nvPicPr>
          <p:cNvPr id="108" name="Google Shape;108;p18"/>
          <p:cNvPicPr preferRelativeResize="0"/>
          <p:nvPr/>
        </p:nvPicPr>
        <p:blipFill>
          <a:blip r:embed="rId3">
            <a:alphaModFix/>
          </a:blip>
          <a:stretch>
            <a:fillRect/>
          </a:stretch>
        </p:blipFill>
        <p:spPr>
          <a:xfrm>
            <a:off x="1428750" y="2122025"/>
            <a:ext cx="6286500"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12" name="Shape 112"/>
        <p:cNvGrpSpPr/>
        <p:nvPr/>
      </p:nvGrpSpPr>
      <p:grpSpPr>
        <a:xfrm>
          <a:off x="0" y="0"/>
          <a:ext cx="0" cy="0"/>
          <a:chOff x="0" y="0"/>
          <a:chExt cx="0" cy="0"/>
        </a:xfrm>
      </p:grpSpPr>
      <p:sp>
        <p:nvSpPr>
          <p:cNvPr id="113" name="Google Shape;113;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Spyware</a:t>
            </a:r>
            <a:endParaRPr/>
          </a:p>
        </p:txBody>
      </p:sp>
      <p:sp>
        <p:nvSpPr>
          <p:cNvPr id="114" name="Google Shape;114;p1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latin typeface="Roboto"/>
                <a:ea typeface="Roboto"/>
                <a:cs typeface="Roboto"/>
                <a:sym typeface="Roboto"/>
              </a:rPr>
              <a:t>Spyware is </a:t>
            </a:r>
            <a:r>
              <a:rPr b="1" lang="en" sz="1400">
                <a:solidFill>
                  <a:srgbClr val="000000"/>
                </a:solidFill>
                <a:latin typeface="Roboto"/>
                <a:ea typeface="Roboto"/>
                <a:cs typeface="Roboto"/>
                <a:sym typeface="Roboto"/>
              </a:rPr>
              <a:t>any software that installs itself on your computer and starts covertly monitoring your online behavior without your knowledge or permission</a:t>
            </a:r>
            <a:r>
              <a:rPr lang="en" sz="1400">
                <a:solidFill>
                  <a:srgbClr val="000000"/>
                </a:solidFill>
                <a:latin typeface="Roboto"/>
                <a:ea typeface="Roboto"/>
                <a:cs typeface="Roboto"/>
                <a:sym typeface="Roboto"/>
              </a:rPr>
              <a:t>. Spyware is a kind of malware that secretly gathers information about a person or organization and relays this data to other parties.</a:t>
            </a:r>
            <a:endParaRPr sz="20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18" name="Shape 118"/>
        <p:cNvGrpSpPr/>
        <p:nvPr/>
      </p:nvGrpSpPr>
      <p:grpSpPr>
        <a:xfrm>
          <a:off x="0" y="0"/>
          <a:ext cx="0" cy="0"/>
          <a:chOff x="0" y="0"/>
          <a:chExt cx="0" cy="0"/>
        </a:xfrm>
      </p:grpSpPr>
      <p:sp>
        <p:nvSpPr>
          <p:cNvPr id="119" name="Google Shape;119;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Ransomware</a:t>
            </a:r>
            <a:endParaRPr/>
          </a:p>
        </p:txBody>
      </p:sp>
      <p:sp>
        <p:nvSpPr>
          <p:cNvPr id="120" name="Google Shape;120;p2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chemeClr val="lt1"/>
                </a:solidFill>
                <a:latin typeface="Roboto"/>
                <a:ea typeface="Roboto"/>
                <a:cs typeface="Roboto"/>
                <a:sym typeface="Roboto"/>
              </a:rPr>
              <a:t>Ransomware is </a:t>
            </a:r>
            <a:r>
              <a:rPr b="1" lang="en" sz="1400">
                <a:solidFill>
                  <a:schemeClr val="lt1"/>
                </a:solidFill>
                <a:latin typeface="Roboto"/>
                <a:ea typeface="Roboto"/>
                <a:cs typeface="Roboto"/>
                <a:sym typeface="Roboto"/>
              </a:rPr>
              <a:t>a type of malicious software that infects a computer and restricts users' access to it until a ransom is paid to unlock it</a:t>
            </a:r>
            <a:r>
              <a:rPr lang="en" sz="1400">
                <a:solidFill>
                  <a:schemeClr val="lt1"/>
                </a:solidFill>
                <a:latin typeface="Roboto"/>
                <a:ea typeface="Roboto"/>
                <a:cs typeface="Roboto"/>
                <a:sym typeface="Roboto"/>
              </a:rPr>
              <a:t>. </a:t>
            </a:r>
            <a:endParaRPr sz="2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24" name="Shape 124"/>
        <p:cNvGrpSpPr/>
        <p:nvPr/>
      </p:nvGrpSpPr>
      <p:grpSpPr>
        <a:xfrm>
          <a:off x="0" y="0"/>
          <a:ext cx="0" cy="0"/>
          <a:chOff x="0" y="0"/>
          <a:chExt cx="0" cy="0"/>
        </a:xfrm>
      </p:grpSpPr>
      <p:sp>
        <p:nvSpPr>
          <p:cNvPr id="125" name="Google Shape;125;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Keylogger</a:t>
            </a:r>
            <a:endParaRPr/>
          </a:p>
        </p:txBody>
      </p:sp>
      <p:sp>
        <p:nvSpPr>
          <p:cNvPr id="126" name="Google Shape;126;p2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solidFill>
                  <a:srgbClr val="000000"/>
                </a:solidFill>
                <a:latin typeface="Roboto"/>
                <a:ea typeface="Roboto"/>
                <a:cs typeface="Roboto"/>
                <a:sym typeface="Roboto"/>
              </a:rPr>
              <a:t>Keyloggers or keystroke loggers are </a:t>
            </a:r>
            <a:r>
              <a:rPr b="1" lang="en" sz="1500">
                <a:solidFill>
                  <a:srgbClr val="000000"/>
                </a:solidFill>
                <a:latin typeface="Roboto"/>
                <a:ea typeface="Roboto"/>
                <a:cs typeface="Roboto"/>
                <a:sym typeface="Roboto"/>
              </a:rPr>
              <a:t>software programs or hardware devices that track the activities (keys pressed) of a keyboard</a:t>
            </a:r>
            <a:r>
              <a:rPr lang="en" sz="1500">
                <a:solidFill>
                  <a:srgbClr val="000000"/>
                </a:solidFill>
                <a:latin typeface="Roboto"/>
                <a:ea typeface="Roboto"/>
                <a:cs typeface="Roboto"/>
                <a:sym typeface="Roboto"/>
              </a:rPr>
              <a:t>. Keyloggers are a form of spyware where users are unaware their actions are being tracked.</a:t>
            </a:r>
            <a:endParaRPr sz="21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